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3"/>
  </p:normalViewPr>
  <p:slideViewPr>
    <p:cSldViewPr snapToGrid="0" snapToObjects="1">
      <p:cViewPr>
        <p:scale>
          <a:sx n="117" d="100"/>
          <a:sy n="117" d="100"/>
        </p:scale>
        <p:origin x="36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7F893D-4F81-C649-A8F8-0BEE9C213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1"/>
            <a:ext cx="8915399" cy="1014046"/>
          </a:xfrm>
        </p:spPr>
        <p:txBody>
          <a:bodyPr/>
          <a:lstStyle/>
          <a:p>
            <a:r>
              <a:rPr lang="it-IT" dirty="0" err="1">
                <a:solidFill>
                  <a:srgbClr val="FF952F"/>
                </a:solidFill>
              </a:rPr>
              <a:t>PyLLUTION</a:t>
            </a:r>
            <a:endParaRPr lang="it-IT" dirty="0">
              <a:solidFill>
                <a:srgbClr val="FF952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2C13891-DEDF-514C-9314-266E65922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108940"/>
            <a:ext cx="8915399" cy="345606"/>
          </a:xfrm>
        </p:spPr>
        <p:txBody>
          <a:bodyPr>
            <a:normAutofit lnSpcReduction="10000"/>
          </a:bodyPr>
          <a:lstStyle/>
          <a:p>
            <a:r>
              <a:rPr lang="it-IT" dirty="0"/>
              <a:t>I.T. SOLUTIONS FOR AIR QUALITY DETECTION</a:t>
            </a:r>
          </a:p>
        </p:txBody>
      </p:sp>
    </p:spTree>
    <p:extLst>
      <p:ext uri="{BB962C8B-B14F-4D97-AF65-F5344CB8AC3E}">
        <p14:creationId xmlns:p14="http://schemas.microsoft.com/office/powerpoint/2010/main" val="2726409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267DB-1DCA-824B-9F44-FDE66F2D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26318"/>
          </a:xfrm>
        </p:spPr>
        <p:txBody>
          <a:bodyPr/>
          <a:lstStyle/>
          <a:p>
            <a:r>
              <a:rPr lang="it-IT" dirty="0" err="1">
                <a:solidFill>
                  <a:srgbClr val="FF952F"/>
                </a:solidFill>
              </a:rPr>
              <a:t>Determine</a:t>
            </a:r>
            <a:r>
              <a:rPr lang="it-IT" dirty="0">
                <a:solidFill>
                  <a:srgbClr val="FF952F"/>
                </a:solidFill>
              </a:rPr>
              <a:t> a single </a:t>
            </a:r>
            <a:r>
              <a:rPr lang="it-IT" dirty="0" err="1">
                <a:solidFill>
                  <a:srgbClr val="FF952F"/>
                </a:solidFill>
              </a:rPr>
              <a:t>index</a:t>
            </a:r>
            <a:endParaRPr lang="it-IT" dirty="0">
              <a:solidFill>
                <a:srgbClr val="FF952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01AEB8-013C-B54B-8E2A-8103BAF31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489434"/>
          </a:xfrm>
        </p:spPr>
        <p:txBody>
          <a:bodyPr/>
          <a:lstStyle/>
          <a:p>
            <a:r>
              <a:rPr lang="it-IT" b="1" dirty="0" err="1"/>
              <a:t>Converting</a:t>
            </a:r>
            <a:r>
              <a:rPr lang="it-IT" b="1" dirty="0"/>
              <a:t> AOD to PM2.5: A Statistical </a:t>
            </a:r>
            <a:r>
              <a:rPr lang="it-IT" b="1" dirty="0" err="1"/>
              <a:t>Approach</a:t>
            </a:r>
            <a:r>
              <a:rPr lang="it-IT" dirty="0"/>
              <a:t>, NASA ARSET Workshop, 2016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0C35FC-963D-1641-B5FD-C8433000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2858923"/>
            <a:ext cx="3225800" cy="34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68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E671A9-D0F3-754D-A998-BFE7A516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211" y="482595"/>
            <a:ext cx="8911687" cy="1280890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rgbClr val="FF952F"/>
                </a:solidFill>
              </a:rPr>
              <a:t>User </a:t>
            </a:r>
            <a:r>
              <a:rPr lang="it-IT" sz="3200" dirty="0" err="1">
                <a:solidFill>
                  <a:srgbClr val="FF952F"/>
                </a:solidFill>
              </a:rPr>
              <a:t>experience</a:t>
            </a:r>
            <a:endParaRPr lang="it-IT" sz="3200" dirty="0">
              <a:solidFill>
                <a:srgbClr val="FF952F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869C4C-771B-CD47-8862-A9BF6186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062" y="2333514"/>
            <a:ext cx="7617875" cy="404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BA449-CC0E-334A-968E-73EAF3B9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21661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rgbClr val="FF952F"/>
                </a:solidFill>
              </a:rPr>
              <a:t>For future and </a:t>
            </a:r>
            <a:r>
              <a:rPr lang="it-IT" sz="3200" dirty="0" err="1">
                <a:solidFill>
                  <a:srgbClr val="FF952F"/>
                </a:solidFill>
              </a:rPr>
              <a:t>beyond</a:t>
            </a:r>
            <a:endParaRPr lang="it-IT" sz="3200" dirty="0">
              <a:solidFill>
                <a:srgbClr val="FF952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9C6A96-45CE-DA49-A798-719D23763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Better</a:t>
            </a:r>
            <a:r>
              <a:rPr lang="it-IT" dirty="0"/>
              <a:t> GUI</a:t>
            </a:r>
          </a:p>
          <a:p>
            <a:endParaRPr lang="it-IT" dirty="0"/>
          </a:p>
          <a:p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Day</a:t>
            </a:r>
            <a:r>
              <a:rPr lang="it-IT" dirty="0"/>
              <a:t> by </a:t>
            </a:r>
            <a:r>
              <a:rPr lang="it-IT" dirty="0" err="1"/>
              <a:t>Day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Create an API with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can download </a:t>
            </a:r>
            <a:r>
              <a:rPr lang="it-IT" dirty="0" err="1"/>
              <a:t>files</a:t>
            </a:r>
            <a:r>
              <a:rPr lang="it-IT" dirty="0"/>
              <a:t> </a:t>
            </a:r>
            <a:r>
              <a:rPr lang="it-IT" dirty="0" err="1"/>
              <a:t>containing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80996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55C05F-64EC-4542-972D-806026A8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18536"/>
          </a:xfrm>
        </p:spPr>
        <p:txBody>
          <a:bodyPr>
            <a:normAutofit/>
          </a:bodyPr>
          <a:lstStyle/>
          <a:p>
            <a:r>
              <a:rPr lang="it-IT" sz="3200" dirty="0" err="1">
                <a:solidFill>
                  <a:srgbClr val="FFC000"/>
                </a:solidFill>
              </a:rPr>
              <a:t>Problem</a:t>
            </a:r>
            <a:endParaRPr lang="it-IT" sz="3200" dirty="0">
              <a:solidFill>
                <a:srgbClr val="FFC00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E02433-1A94-0E4E-A357-5EFEB9BA3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948354"/>
            <a:ext cx="8915400" cy="9612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i="1" dirty="0">
                <a:latin typeface="Lucida Bright" panose="02040602050505020304" pitchFamily="18" charset="77"/>
              </a:rPr>
              <a:t>«Create </a:t>
            </a:r>
            <a:r>
              <a:rPr lang="it-IT" sz="2400" i="1" dirty="0" err="1">
                <a:latin typeface="Lucida Bright" panose="02040602050505020304" pitchFamily="18" charset="77"/>
              </a:rPr>
              <a:t>algorithms</a:t>
            </a:r>
            <a:r>
              <a:rPr lang="it-IT" sz="2400" i="1" dirty="0">
                <a:latin typeface="Lucida Bright" panose="02040602050505020304" pitchFamily="18" charset="77"/>
              </a:rPr>
              <a:t> </a:t>
            </a:r>
            <a:r>
              <a:rPr lang="it-IT" sz="2400" i="1" dirty="0" err="1">
                <a:latin typeface="Lucida Bright" panose="02040602050505020304" pitchFamily="18" charset="77"/>
              </a:rPr>
              <a:t>that</a:t>
            </a:r>
            <a:r>
              <a:rPr lang="it-IT" sz="2400" i="1" dirty="0">
                <a:latin typeface="Lucida Bright" panose="02040602050505020304" pitchFamily="18" charset="77"/>
              </a:rPr>
              <a:t> </a:t>
            </a:r>
            <a:r>
              <a:rPr lang="it-IT" sz="2400" i="1" dirty="0" err="1">
                <a:latin typeface="Lucida Bright" panose="02040602050505020304" pitchFamily="18" charset="77"/>
              </a:rPr>
              <a:t>select</a:t>
            </a:r>
            <a:r>
              <a:rPr lang="it-IT" sz="2400" i="1" dirty="0">
                <a:latin typeface="Lucida Bright" panose="02040602050505020304" pitchFamily="18" charset="77"/>
              </a:rPr>
              <a:t> or </a:t>
            </a:r>
            <a:r>
              <a:rPr lang="it-IT" sz="2400" i="1" dirty="0" err="1">
                <a:latin typeface="Lucida Bright" panose="02040602050505020304" pitchFamily="18" charset="77"/>
              </a:rPr>
              <a:t>weight</a:t>
            </a:r>
            <a:r>
              <a:rPr lang="it-IT" sz="2400" i="1" dirty="0">
                <a:latin typeface="Lucida Bright" panose="02040602050505020304" pitchFamily="18" charset="77"/>
              </a:rPr>
              <a:t> the best data from </a:t>
            </a:r>
            <a:r>
              <a:rPr lang="it-IT" sz="2400" i="1" dirty="0" err="1">
                <a:latin typeface="Lucida Bright" panose="02040602050505020304" pitchFamily="18" charset="77"/>
              </a:rPr>
              <a:t>several</a:t>
            </a:r>
            <a:r>
              <a:rPr lang="it-IT" sz="2400" i="1" dirty="0">
                <a:latin typeface="Lucida Bright" panose="02040602050505020304" pitchFamily="18" charset="77"/>
              </a:rPr>
              <a:t> </a:t>
            </a:r>
            <a:r>
              <a:rPr lang="it-IT" sz="2400" i="1" dirty="0" err="1">
                <a:latin typeface="Lucida Bright" panose="02040602050505020304" pitchFamily="18" charset="77"/>
              </a:rPr>
              <a:t>sources</a:t>
            </a:r>
            <a:r>
              <a:rPr lang="it-IT" sz="2400" i="1" dirty="0">
                <a:latin typeface="Lucida Bright" panose="02040602050505020304" pitchFamily="18" charset="77"/>
              </a:rPr>
              <a:t> for a </a:t>
            </a:r>
            <a:r>
              <a:rPr lang="it-IT" sz="2400" i="1" dirty="0" err="1">
                <a:latin typeface="Lucida Bright" panose="02040602050505020304" pitchFamily="18" charset="77"/>
              </a:rPr>
              <a:t>specific</a:t>
            </a:r>
            <a:r>
              <a:rPr lang="it-IT" sz="2400" i="1" dirty="0">
                <a:latin typeface="Lucida Bright" panose="02040602050505020304" pitchFamily="18" charset="77"/>
              </a:rPr>
              <a:t> time and location, and display </a:t>
            </a:r>
            <a:r>
              <a:rPr lang="it-IT" sz="2400" i="1" dirty="0" err="1">
                <a:latin typeface="Lucida Bright" panose="02040602050505020304" pitchFamily="18" charset="77"/>
              </a:rPr>
              <a:t>that</a:t>
            </a:r>
            <a:r>
              <a:rPr lang="it-IT" sz="2400" i="1" dirty="0">
                <a:latin typeface="Lucida Bright" panose="02040602050505020304" pitchFamily="18" charset="77"/>
              </a:rPr>
              <a:t> information»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1684D9-44EC-1345-B1C5-C20A7900D6F9}"/>
              </a:ext>
            </a:extLst>
          </p:cNvPr>
          <p:cNvSpPr txBox="1"/>
          <p:nvPr/>
        </p:nvSpPr>
        <p:spPr>
          <a:xfrm>
            <a:off x="9574924" y="532874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By </a:t>
            </a:r>
            <a:r>
              <a:rPr lang="it-IT" b="1" dirty="0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246378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33D50A-7B37-3C49-9A92-68379773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73766"/>
          </a:xfrm>
        </p:spPr>
        <p:txBody>
          <a:bodyPr/>
          <a:lstStyle/>
          <a:p>
            <a:r>
              <a:rPr lang="it-IT" dirty="0">
                <a:solidFill>
                  <a:srgbClr val="FF952F"/>
                </a:solidFill>
              </a:rPr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D9AB3-0BFD-AE47-9839-72D79A4B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499" y="1734207"/>
            <a:ext cx="8915400" cy="4141076"/>
          </a:xfrm>
        </p:spPr>
        <p:txBody>
          <a:bodyPr/>
          <a:lstStyle/>
          <a:p>
            <a:r>
              <a:rPr lang="it-IT" dirty="0"/>
              <a:t>Air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associated</a:t>
            </a:r>
            <a:r>
              <a:rPr lang="it-IT" dirty="0"/>
              <a:t> with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b="1" dirty="0"/>
              <a:t>5 </a:t>
            </a:r>
            <a:r>
              <a:rPr lang="it-IT" b="1" dirty="0" err="1"/>
              <a:t>million</a:t>
            </a:r>
            <a:r>
              <a:rPr lang="it-IT" b="1" dirty="0"/>
              <a:t> </a:t>
            </a:r>
            <a:r>
              <a:rPr lang="it-IT" dirty="0" err="1"/>
              <a:t>annual</a:t>
            </a:r>
            <a:r>
              <a:rPr lang="it-IT" dirty="0"/>
              <a:t> </a:t>
            </a:r>
            <a:r>
              <a:rPr lang="it-IT" dirty="0" err="1"/>
              <a:t>deaths</a:t>
            </a:r>
            <a:r>
              <a:rPr lang="it-IT" dirty="0"/>
              <a:t> </a:t>
            </a:r>
            <a:r>
              <a:rPr lang="it-IT" dirty="0" err="1"/>
              <a:t>worldwide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harm</a:t>
            </a:r>
            <a:r>
              <a:rPr lang="it-IT" dirty="0"/>
              <a:t> to </a:t>
            </a:r>
            <a:r>
              <a:rPr lang="it-IT" dirty="0" err="1"/>
              <a:t>countless</a:t>
            </a:r>
            <a:r>
              <a:rPr lang="it-IT" dirty="0"/>
              <a:t> </a:t>
            </a:r>
            <a:r>
              <a:rPr lang="it-IT" dirty="0" err="1"/>
              <a:t>others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b="1" dirty="0"/>
              <a:t>negative </a:t>
            </a:r>
            <a:r>
              <a:rPr lang="it-IT" b="1" dirty="0" err="1"/>
              <a:t>health</a:t>
            </a:r>
            <a:r>
              <a:rPr lang="it-IT" b="1" dirty="0"/>
              <a:t> </a:t>
            </a:r>
            <a:r>
              <a:rPr lang="it-IT" b="1" dirty="0" err="1"/>
              <a:t>impacts</a:t>
            </a:r>
            <a:r>
              <a:rPr lang="it-IT" dirty="0"/>
              <a:t>, from </a:t>
            </a:r>
            <a:r>
              <a:rPr lang="it-IT" dirty="0" err="1"/>
              <a:t>asthma</a:t>
            </a:r>
            <a:r>
              <a:rPr lang="it-IT" dirty="0"/>
              <a:t> and </a:t>
            </a:r>
            <a:r>
              <a:rPr lang="it-IT" dirty="0" err="1"/>
              <a:t>diabetes</a:t>
            </a:r>
            <a:r>
              <a:rPr lang="it-IT" dirty="0"/>
              <a:t> to </a:t>
            </a:r>
            <a:r>
              <a:rPr lang="it-IT" dirty="0" err="1"/>
              <a:t>cardiovascular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 and </a:t>
            </a:r>
            <a:r>
              <a:rPr lang="it-IT" dirty="0" err="1"/>
              <a:t>cancer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Focus on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cities</a:t>
            </a:r>
            <a:r>
              <a:rPr lang="it-IT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b="1" dirty="0"/>
              <a:t>Addis </a:t>
            </a:r>
            <a:r>
              <a:rPr lang="it-IT" b="1" dirty="0" err="1"/>
              <a:t>Ababa</a:t>
            </a:r>
            <a:r>
              <a:rPr lang="it-IT" b="1" dirty="0"/>
              <a:t>, </a:t>
            </a:r>
            <a:r>
              <a:rPr lang="it-IT" b="1" dirty="0" err="1"/>
              <a:t>Ethiopia</a:t>
            </a:r>
            <a:r>
              <a:rPr lang="it-IT" b="1" dirty="0"/>
              <a:t>; 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b="1" dirty="0"/>
              <a:t>Delhi, India; 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b="1" dirty="0"/>
              <a:t>Los Angeles, </a:t>
            </a:r>
            <a:r>
              <a:rPr lang="it-IT" b="1" dirty="0" err="1"/>
              <a:t>United</a:t>
            </a:r>
            <a:r>
              <a:rPr lang="it-IT" b="1" dirty="0"/>
              <a:t> </a:t>
            </a:r>
            <a:r>
              <a:rPr lang="it-IT" b="1" dirty="0" err="1"/>
              <a:t>States</a:t>
            </a:r>
            <a:r>
              <a:rPr lang="it-IT" b="1" dirty="0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6269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5F6B6E-93F1-694D-B03B-2EA6BD63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24109"/>
            <a:ext cx="8915400" cy="688875"/>
          </a:xfrm>
        </p:spPr>
        <p:txBody>
          <a:bodyPr>
            <a:normAutofit fontScale="90000"/>
          </a:bodyPr>
          <a:lstStyle/>
          <a:p>
            <a:r>
              <a:rPr lang="it-IT" sz="3200" dirty="0">
                <a:solidFill>
                  <a:srgbClr val="FFC000"/>
                </a:solidFill>
              </a:rPr>
              <a:t>Data - Aerosol Optical Depth (AOD)</a:t>
            </a:r>
            <a:br>
              <a:rPr lang="it-IT" sz="3200" b="1" dirty="0"/>
            </a:br>
            <a:endParaRPr lang="it-IT" sz="3200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76EEBCE-1C19-1C43-83C7-B6C0CDB7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12984"/>
            <a:ext cx="8915400" cy="831126"/>
          </a:xfrm>
        </p:spPr>
        <p:txBody>
          <a:bodyPr/>
          <a:lstStyle/>
          <a:p>
            <a:r>
              <a:rPr lang="it-IT" dirty="0"/>
              <a:t>Satellite-</a:t>
            </a:r>
            <a:r>
              <a:rPr lang="it-IT" dirty="0" err="1"/>
              <a:t>derived</a:t>
            </a:r>
            <a:r>
              <a:rPr lang="it-IT" dirty="0"/>
              <a:t> Aerosol Optical Depth (AOD) </a:t>
            </a:r>
            <a:r>
              <a:rPr lang="it-IT" dirty="0" err="1"/>
              <a:t>produced</a:t>
            </a:r>
            <a:r>
              <a:rPr lang="it-IT" dirty="0"/>
              <a:t> from the NASA MODIS </a:t>
            </a:r>
            <a:r>
              <a:rPr lang="it-IT" dirty="0" err="1"/>
              <a:t>instruments</a:t>
            </a:r>
            <a:r>
              <a:rPr lang="it-IT" dirty="0"/>
              <a:t>;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73B56A9-DAC2-6045-9CF5-CB142DD2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2" y="2440056"/>
            <a:ext cx="6157913" cy="3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80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47F6A-6556-094C-B225-0D51E0E8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solidFill>
                  <a:srgbClr val="FFC000"/>
                </a:solidFill>
              </a:rPr>
              <a:t>Data - </a:t>
            </a:r>
            <a:r>
              <a:rPr lang="it-IT" sz="3200" dirty="0" err="1">
                <a:solidFill>
                  <a:srgbClr val="FFC000"/>
                </a:solidFill>
              </a:rPr>
              <a:t>Meteorological</a:t>
            </a:r>
            <a:r>
              <a:rPr lang="it-IT" sz="3200" dirty="0">
                <a:solidFill>
                  <a:srgbClr val="FFC000"/>
                </a:solidFill>
              </a:rPr>
              <a:t> Data</a:t>
            </a:r>
            <a:br>
              <a:rPr lang="it-IT" sz="3200" dirty="0">
                <a:solidFill>
                  <a:srgbClr val="FFC000"/>
                </a:solidFill>
              </a:rPr>
            </a:br>
            <a:endParaRPr lang="it-IT" sz="3200" dirty="0">
              <a:solidFill>
                <a:srgbClr val="FFC00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E785FB-E910-2E4D-983D-9D61234B6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382695"/>
            <a:ext cx="8915400" cy="3777622"/>
          </a:xfrm>
        </p:spPr>
        <p:txBody>
          <a:bodyPr/>
          <a:lstStyle/>
          <a:p>
            <a:r>
              <a:rPr lang="it-IT" dirty="0"/>
              <a:t>365 </a:t>
            </a:r>
            <a:r>
              <a:rPr lang="it-IT" dirty="0" err="1"/>
              <a:t>meteorological</a:t>
            </a:r>
            <a:r>
              <a:rPr lang="it-IT" dirty="0"/>
              <a:t> data </a:t>
            </a:r>
            <a:r>
              <a:rPr lang="it-IT" dirty="0" err="1"/>
              <a:t>files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day</a:t>
            </a:r>
            <a:r>
              <a:rPr lang="it-IT" dirty="0"/>
              <a:t> of 2018.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Each</a:t>
            </a:r>
            <a:r>
              <a:rPr lang="it-IT" dirty="0"/>
              <a:t> file are 24 </a:t>
            </a:r>
            <a:r>
              <a:rPr lang="it-IT" dirty="0" err="1"/>
              <a:t>hourly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of the 22 station </a:t>
            </a:r>
            <a:r>
              <a:rPr lang="it-IT" dirty="0" err="1"/>
              <a:t>locations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These</a:t>
            </a:r>
            <a:r>
              <a:rPr lang="it-IT" dirty="0"/>
              <a:t> data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accuracy</a:t>
            </a:r>
            <a:r>
              <a:rPr lang="it-IT" dirty="0"/>
              <a:t> of the </a:t>
            </a:r>
            <a:r>
              <a:rPr lang="it-IT" dirty="0" err="1"/>
              <a:t>relationship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satellite-</a:t>
            </a:r>
            <a:r>
              <a:rPr lang="it-IT" dirty="0" err="1"/>
              <a:t>derived</a:t>
            </a:r>
            <a:r>
              <a:rPr lang="it-IT" dirty="0"/>
              <a:t> AOD </a:t>
            </a:r>
            <a:r>
              <a:rPr lang="it-IT" dirty="0" err="1"/>
              <a:t>quantity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44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2EF650-E362-9949-B2E0-DD45ADC2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20911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FFC000"/>
                </a:solidFill>
              </a:rPr>
              <a:t>Data - Ground Monitor Data</a:t>
            </a:r>
            <a:br>
              <a:rPr lang="it-IT" dirty="0">
                <a:solidFill>
                  <a:srgbClr val="FFC000"/>
                </a:solidFill>
              </a:rPr>
            </a:br>
            <a:endParaRPr lang="it-IT" dirty="0">
              <a:solidFill>
                <a:srgbClr val="FFC00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6F1E74-EB87-894E-9F63-0BC7986E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081048"/>
            <a:ext cx="8915400" cy="3777622"/>
          </a:xfrm>
        </p:spPr>
        <p:txBody>
          <a:bodyPr/>
          <a:lstStyle/>
          <a:p>
            <a:r>
              <a:rPr lang="it-IT" dirty="0" err="1"/>
              <a:t>OpenAQ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over 170 </a:t>
            </a:r>
            <a:r>
              <a:rPr lang="it-IT" dirty="0" err="1"/>
              <a:t>million</a:t>
            </a:r>
            <a:r>
              <a:rPr lang="it-IT" dirty="0"/>
              <a:t> air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, and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</a:t>
            </a:r>
            <a:r>
              <a:rPr lang="it-IT" dirty="0" err="1"/>
              <a:t>grows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10 minutes.</a:t>
            </a:r>
          </a:p>
          <a:p>
            <a:endParaRPr lang="it-IT" dirty="0"/>
          </a:p>
          <a:p>
            <a:r>
              <a:rPr lang="it-IT" dirty="0" err="1"/>
              <a:t>OpenAQ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data </a:t>
            </a:r>
            <a:r>
              <a:rPr lang="it-IT" dirty="0" err="1"/>
              <a:t>untouched</a:t>
            </a:r>
            <a:r>
              <a:rPr lang="it-IT" dirty="0"/>
              <a:t>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can decide for </a:t>
            </a:r>
            <a:r>
              <a:rPr lang="it-IT" dirty="0" err="1"/>
              <a:t>themselves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validate and </a:t>
            </a:r>
            <a:r>
              <a:rPr lang="it-IT" dirty="0" err="1"/>
              <a:t>analyze</a:t>
            </a:r>
            <a:r>
              <a:rPr lang="it-IT" dirty="0"/>
              <a:t> the </a:t>
            </a:r>
            <a:r>
              <a:rPr lang="it-IT" dirty="0" err="1"/>
              <a:t>raw</a:t>
            </a:r>
            <a:r>
              <a:rPr lang="it-IT" dirty="0"/>
              <a:t> data. </a:t>
            </a:r>
          </a:p>
          <a:p>
            <a:endParaRPr lang="it-IT" dirty="0"/>
          </a:p>
          <a:p>
            <a:r>
              <a:rPr lang="it-IT" dirty="0"/>
              <a:t>Data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 err="1">
                <a:solidFill>
                  <a:srgbClr val="FF0000"/>
                </a:solidFill>
              </a:rPr>
              <a:t>messy</a:t>
            </a:r>
            <a:r>
              <a:rPr lang="it-IT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07681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A45042-9A3C-7149-972B-5FF2034B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1214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rgbClr val="FF952F"/>
                </a:solidFill>
              </a:rPr>
              <a:t>Playground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917E5C-B399-CD4C-861E-E03247B65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676" y="1904282"/>
            <a:ext cx="1802524" cy="18025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D2B1FF5-9186-3C44-906D-4F6793AE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4406893"/>
            <a:ext cx="1625600" cy="16256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EA56786-AB6B-1F45-87C8-E2295E64E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691" y="1751002"/>
            <a:ext cx="1612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1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10EA7A-EAAC-CA4A-807C-BE19BC93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952F"/>
                </a:solidFill>
              </a:rPr>
              <a:t>Pyllution</a:t>
            </a:r>
            <a:r>
              <a:rPr lang="it-IT" dirty="0">
                <a:solidFill>
                  <a:srgbClr val="FF952F"/>
                </a:solidFill>
              </a:rPr>
              <a:t> </a:t>
            </a:r>
            <a:r>
              <a:rPr lang="it-IT" dirty="0" err="1">
                <a:solidFill>
                  <a:srgbClr val="FF952F"/>
                </a:solidFill>
              </a:rPr>
              <a:t>Approach</a:t>
            </a:r>
            <a:endParaRPr lang="it-IT" dirty="0">
              <a:solidFill>
                <a:srgbClr val="FF952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87A316-BD3E-B047-AA65-86AA452E1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messy</a:t>
            </a:r>
            <a:r>
              <a:rPr lang="it-IT" dirty="0"/>
              <a:t> and un-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friendly</a:t>
            </a:r>
            <a:r>
              <a:rPr lang="it-IT" dirty="0"/>
              <a:t> data easy to use</a:t>
            </a:r>
          </a:p>
          <a:p>
            <a:endParaRPr lang="it-IT" dirty="0"/>
          </a:p>
          <a:p>
            <a:r>
              <a:rPr lang="it-IT" dirty="0"/>
              <a:t>Mixing information from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single </a:t>
            </a:r>
            <a:r>
              <a:rPr lang="it-IT" dirty="0" err="1"/>
              <a:t>index</a:t>
            </a:r>
            <a:r>
              <a:rPr lang="it-IT" dirty="0"/>
              <a:t> to </a:t>
            </a:r>
            <a:r>
              <a:rPr lang="it-IT" dirty="0" err="1"/>
              <a:t>determine</a:t>
            </a:r>
            <a:r>
              <a:rPr lang="it-IT" dirty="0"/>
              <a:t> the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value</a:t>
            </a:r>
            <a:endParaRPr lang="it-IT" dirty="0"/>
          </a:p>
          <a:p>
            <a:endParaRPr lang="it-IT" dirty="0"/>
          </a:p>
          <a:p>
            <a:r>
              <a:rPr lang="it-IT" dirty="0"/>
              <a:t>Create a GUI easy to use and </a:t>
            </a:r>
            <a:r>
              <a:rPr lang="it-IT" dirty="0" err="1"/>
              <a:t>interactive</a:t>
            </a:r>
            <a:r>
              <a:rPr lang="it-IT" dirty="0"/>
              <a:t>,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download data and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423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9A3E8-5307-7A45-AE54-E207ED9F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FF952F"/>
                </a:solidFill>
              </a:rPr>
              <a:t>Merge </a:t>
            </a:r>
            <a:r>
              <a:rPr lang="it-IT" dirty="0" err="1">
                <a:solidFill>
                  <a:srgbClr val="FF952F"/>
                </a:solidFill>
              </a:rPr>
              <a:t>different</a:t>
            </a:r>
            <a:r>
              <a:rPr lang="it-IT" dirty="0">
                <a:solidFill>
                  <a:srgbClr val="FF952F"/>
                </a:solidFill>
              </a:rPr>
              <a:t> </a:t>
            </a:r>
            <a:r>
              <a:rPr lang="it-IT" dirty="0" err="1">
                <a:solidFill>
                  <a:srgbClr val="FF952F"/>
                </a:solidFill>
              </a:rPr>
              <a:t>dataset</a:t>
            </a:r>
            <a:endParaRPr lang="it-IT" dirty="0">
              <a:solidFill>
                <a:srgbClr val="FF952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1A57AD-1BDB-3C4F-9168-E8E82B3C8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499" y="2469931"/>
            <a:ext cx="8915400" cy="2648607"/>
          </a:xfrm>
        </p:spPr>
        <p:txBody>
          <a:bodyPr/>
          <a:lstStyle/>
          <a:p>
            <a:r>
              <a:rPr lang="it-IT" dirty="0" err="1"/>
              <a:t>Consistent</a:t>
            </a:r>
            <a:r>
              <a:rPr lang="it-IT" dirty="0"/>
              <a:t> on data </a:t>
            </a:r>
            <a:r>
              <a:rPr lang="it-IT" dirty="0" err="1"/>
              <a:t>type</a:t>
            </a:r>
            <a:r>
              <a:rPr lang="it-IT" dirty="0"/>
              <a:t> (</a:t>
            </a:r>
            <a:r>
              <a:rPr lang="it-IT" dirty="0" err="1"/>
              <a:t>str</a:t>
            </a:r>
            <a:r>
              <a:rPr lang="it-IT" dirty="0"/>
              <a:t>, </a:t>
            </a:r>
            <a:r>
              <a:rPr lang="it-IT" dirty="0" err="1"/>
              <a:t>int</a:t>
            </a:r>
            <a:r>
              <a:rPr lang="it-IT" dirty="0"/>
              <a:t>, …)</a:t>
            </a:r>
          </a:p>
          <a:p>
            <a:endParaRPr lang="it-IT" dirty="0"/>
          </a:p>
          <a:p>
            <a:r>
              <a:rPr lang="it-IT" dirty="0"/>
              <a:t>Create a single </a:t>
            </a:r>
            <a:r>
              <a:rPr lang="it-IT" dirty="0" err="1"/>
              <a:t>low</a:t>
            </a:r>
            <a:r>
              <a:rPr lang="it-IT" dirty="0"/>
              <a:t> </a:t>
            </a:r>
            <a:r>
              <a:rPr lang="it-IT" dirty="0" err="1"/>
              <a:t>weight</a:t>
            </a:r>
            <a:r>
              <a:rPr lang="it-IT" dirty="0"/>
              <a:t>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coming</a:t>
            </a:r>
            <a:r>
              <a:rPr lang="it-IT" dirty="0"/>
              <a:t> from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resources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Build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to </a:t>
            </a:r>
            <a:r>
              <a:rPr lang="it-IT" dirty="0" err="1"/>
              <a:t>handle</a:t>
            </a:r>
            <a:r>
              <a:rPr lang="it-IT" dirty="0"/>
              <a:t> 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huge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1619181796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Filo</Template>
  <TotalTime>96</TotalTime>
  <Words>336</Words>
  <Application>Microsoft Macintosh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Lucida Bright</vt:lpstr>
      <vt:lpstr>Wingdings 3</vt:lpstr>
      <vt:lpstr>Filo</vt:lpstr>
      <vt:lpstr>PyLLUTION</vt:lpstr>
      <vt:lpstr>Problem</vt:lpstr>
      <vt:lpstr>Background</vt:lpstr>
      <vt:lpstr>Data - Aerosol Optical Depth (AOD) </vt:lpstr>
      <vt:lpstr>Data - Meteorological Data </vt:lpstr>
      <vt:lpstr>Data - Ground Monitor Data </vt:lpstr>
      <vt:lpstr>Playground</vt:lpstr>
      <vt:lpstr>Pyllution Approach</vt:lpstr>
      <vt:lpstr>Merge different dataset</vt:lpstr>
      <vt:lpstr>Determine a single index</vt:lpstr>
      <vt:lpstr>User experience</vt:lpstr>
      <vt:lpstr>For future and beyond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PyLLUTION</dc:title>
  <dc:creator>FRANZON MARCO [SM3500399]</dc:creator>
  <cp:lastModifiedBy>FRANZON MARCO [SM3500399]</cp:lastModifiedBy>
  <cp:revision>9</cp:revision>
  <dcterms:created xsi:type="dcterms:W3CDTF">2019-10-20T08:19:17Z</dcterms:created>
  <dcterms:modified xsi:type="dcterms:W3CDTF">2019-10-20T09:57:58Z</dcterms:modified>
</cp:coreProperties>
</file>